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2" r:id="rId9"/>
    <p:sldId id="268" r:id="rId10"/>
    <p:sldId id="269" r:id="rId11"/>
    <p:sldId id="270" r:id="rId12"/>
    <p:sldId id="266" r:id="rId13"/>
    <p:sldId id="263" r:id="rId14"/>
    <p:sldId id="264" r:id="rId15"/>
    <p:sldId id="26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5A6B3-9D09-4F40-84CE-D187CC7F6C9B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80DB5-3112-416A-9D89-1AE4BC912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225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5A6B3-9D09-4F40-84CE-D187CC7F6C9B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80DB5-3112-416A-9D89-1AE4BC912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404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5A6B3-9D09-4F40-84CE-D187CC7F6C9B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80DB5-3112-416A-9D89-1AE4BC912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134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5A6B3-9D09-4F40-84CE-D187CC7F6C9B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80DB5-3112-416A-9D89-1AE4BC912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749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5A6B3-9D09-4F40-84CE-D187CC7F6C9B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80DB5-3112-416A-9D89-1AE4BC912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202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5A6B3-9D09-4F40-84CE-D187CC7F6C9B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80DB5-3112-416A-9D89-1AE4BC912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259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5A6B3-9D09-4F40-84CE-D187CC7F6C9B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80DB5-3112-416A-9D89-1AE4BC912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976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5A6B3-9D09-4F40-84CE-D187CC7F6C9B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80DB5-3112-416A-9D89-1AE4BC912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437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5A6B3-9D09-4F40-84CE-D187CC7F6C9B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80DB5-3112-416A-9D89-1AE4BC912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573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5A6B3-9D09-4F40-84CE-D187CC7F6C9B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80DB5-3112-416A-9D89-1AE4BC912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437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5A6B3-9D09-4F40-84CE-D187CC7F6C9B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80DB5-3112-416A-9D89-1AE4BC912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566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5A6B3-9D09-4F40-84CE-D187CC7F6C9B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80DB5-3112-416A-9D89-1AE4BC912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349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Improving Education and Employment Among US Youth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Harry J. </a:t>
            </a:r>
            <a:r>
              <a:rPr lang="en-US" dirty="0" err="1" smtClean="0"/>
              <a:t>Holzer</a:t>
            </a:r>
            <a:endParaRPr lang="en-US" dirty="0" smtClean="0"/>
          </a:p>
          <a:p>
            <a:r>
              <a:rPr lang="en-US" dirty="0" smtClean="0"/>
              <a:t>Georgetown University</a:t>
            </a:r>
          </a:p>
          <a:p>
            <a:r>
              <a:rPr lang="en-US" dirty="0" smtClean="0"/>
              <a:t>June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8144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Out-of-School Youth: Education, Training and Employment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Achieving Secondary Degree: National Guard Challenge</a:t>
            </a:r>
          </a:p>
          <a:p>
            <a:r>
              <a:rPr lang="en-US" dirty="0" smtClean="0"/>
              <a:t>Access to Postsecondary: Gateways</a:t>
            </a:r>
          </a:p>
          <a:p>
            <a:r>
              <a:rPr lang="en-US" dirty="0" smtClean="0"/>
              <a:t>Job Market Training and Experience: Job Corps, </a:t>
            </a:r>
            <a:r>
              <a:rPr lang="en-US" dirty="0" err="1" smtClean="0"/>
              <a:t>YouthBuild</a:t>
            </a:r>
            <a:r>
              <a:rPr lang="en-US" dirty="0" smtClean="0"/>
              <a:t>, Youth Service and Conservation Corps, Center for Employment and Training, Year Up </a:t>
            </a:r>
          </a:p>
          <a:p>
            <a:r>
              <a:rPr lang="en-US" dirty="0" smtClean="0"/>
              <a:t>Public Service Employment: YIEPP </a:t>
            </a:r>
          </a:p>
        </p:txBody>
      </p:sp>
    </p:spTree>
    <p:extLst>
      <p:ext uri="{BB962C8B-B14F-4D97-AF65-F5344CB8AC3E}">
        <p14:creationId xmlns:p14="http://schemas.microsoft.com/office/powerpoint/2010/main" val="28281067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Systems for Youth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Poor Neighborhoods: Youth Opportunities</a:t>
            </a:r>
          </a:p>
          <a:p>
            <a:r>
              <a:rPr lang="en-US" dirty="0" smtClean="0"/>
              <a:t>Entire City: Philadelphia Youth Network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5059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Few More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Crucial Issues at 2-Year and 4-Year Colleges: Community </a:t>
            </a:r>
            <a:r>
              <a:rPr lang="en-US" dirty="0"/>
              <a:t>and Technical College: Raising Completion Rates and Responsiveness to Labor </a:t>
            </a:r>
            <a:r>
              <a:rPr lang="en-US" dirty="0" smtClean="0"/>
              <a:t>Market!</a:t>
            </a:r>
          </a:p>
          <a:p>
            <a:r>
              <a:rPr lang="en-US" dirty="0"/>
              <a:t>B</a:t>
            </a:r>
            <a:r>
              <a:rPr lang="en-US" dirty="0" smtClean="0"/>
              <a:t>etter </a:t>
            </a:r>
            <a:r>
              <a:rPr lang="en-US" dirty="0"/>
              <a:t>Remediation, Financial Aid, Career Counseling, and Institutional Incentives</a:t>
            </a:r>
          </a:p>
          <a:p>
            <a:r>
              <a:rPr lang="en-US" dirty="0" smtClean="0"/>
              <a:t>Similar Issues at 4-Year Schools – Importance of Information to High-Achieving Low-Income Students!</a:t>
            </a:r>
          </a:p>
        </p:txBody>
      </p:sp>
    </p:spTree>
    <p:extLst>
      <p:ext uri="{BB962C8B-B14F-4D97-AF65-F5344CB8AC3E}">
        <p14:creationId xmlns:p14="http://schemas.microsoft.com/office/powerpoint/2010/main" val="17633957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 Work Incentives: EITC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Low-Income Mothers with Children: EITC Raises Income and Labor Force Activity</a:t>
            </a:r>
          </a:p>
          <a:p>
            <a:r>
              <a:rPr lang="en-US" dirty="0" smtClean="0"/>
              <a:t>Little for Childless Adults, Non-Custodial Parents</a:t>
            </a:r>
          </a:p>
          <a:p>
            <a:r>
              <a:rPr lang="en-US" dirty="0" smtClean="0"/>
              <a:t>Proposals for Expanding to These Populations</a:t>
            </a:r>
          </a:p>
          <a:p>
            <a:r>
              <a:rPr lang="en-US" dirty="0" smtClean="0"/>
              <a:t>Marriage Penalties?</a:t>
            </a:r>
          </a:p>
          <a:p>
            <a:r>
              <a:rPr lang="en-US" dirty="0" smtClean="0"/>
              <a:t>Cost: Already $50-60B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2305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Reducing Effects of Incarceration and Child Support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Incarcerating Fewer People</a:t>
            </a:r>
          </a:p>
          <a:p>
            <a:r>
              <a:rPr lang="en-US" dirty="0" smtClean="0"/>
              <a:t>For Ex-Offenders:  Reducing Employment Barriers, Providing Transitional Jobs and Other Supports</a:t>
            </a:r>
          </a:p>
          <a:p>
            <a:r>
              <a:rPr lang="en-US" dirty="0" smtClean="0"/>
              <a:t>For Non-Custodial Fathers: Reform Child Support Orders, Manage Arrears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4486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Job Creation and Job Quality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Job Creation for the Disadvantaged: Public Service Jobs, Subsidized Private Sector Experience, “Earn and Learn” Models</a:t>
            </a:r>
          </a:p>
          <a:p>
            <a:r>
              <a:rPr lang="en-US" dirty="0" smtClean="0"/>
              <a:t>Raising Job Quality: Collective Bargaining and Higher Minimum Wages? </a:t>
            </a:r>
            <a:r>
              <a:rPr lang="en-US" smtClean="0"/>
              <a:t>Other Approaches…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574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Trends in Outcomes among US Youth</a:t>
            </a:r>
          </a:p>
          <a:p>
            <a:r>
              <a:rPr lang="en-US" dirty="0" smtClean="0"/>
              <a:t>Some Explanations</a:t>
            </a:r>
          </a:p>
          <a:p>
            <a:r>
              <a:rPr lang="en-US" dirty="0" smtClean="0"/>
              <a:t>Implications for Youth Programs and Policy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197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Trends in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Secular Trends Up to 2007</a:t>
            </a:r>
          </a:p>
          <a:p>
            <a:r>
              <a:rPr lang="en-US" dirty="0" smtClean="0"/>
              <a:t>Effects of Great Recession: Since 2007</a:t>
            </a:r>
          </a:p>
          <a:p>
            <a:r>
              <a:rPr lang="en-US" dirty="0" smtClean="0"/>
              <a:t>Outcomes: Employment and Wages, Educational Attainment, Achievement, Social Behaviors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203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Young Women: Rising Enrollment and Employment</a:t>
            </a:r>
          </a:p>
          <a:p>
            <a:r>
              <a:rPr lang="en-US" dirty="0" smtClean="0"/>
              <a:t>For Young Men: Enrollment Rising Less Rapidly, Employment Falling</a:t>
            </a:r>
          </a:p>
          <a:p>
            <a:r>
              <a:rPr lang="en-US" dirty="0" smtClean="0"/>
              <a:t>Since Recession: Larger Increases in Enrollment, Declines in Employment  </a:t>
            </a:r>
          </a:p>
          <a:p>
            <a:r>
              <a:rPr lang="en-US" dirty="0" smtClean="0"/>
              <a:t>Additional Factors: Achievement, Marriage, Crime and Incarceration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640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Explaining Trends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Structural Changes in Economy: Hurt the Less-Educated, esp. Young (Black) Men</a:t>
            </a:r>
          </a:p>
          <a:p>
            <a:r>
              <a:rPr lang="en-US" dirty="0" smtClean="0"/>
              <a:t>Gaps in Achievement: Predict Future Education and Employment; Large Gaps by Race, F. Income</a:t>
            </a:r>
          </a:p>
          <a:p>
            <a:r>
              <a:rPr lang="en-US" dirty="0" smtClean="0"/>
              <a:t>Falling Marriage, Rising Crime and Incarceration, – Related to Employment Trends</a:t>
            </a:r>
          </a:p>
          <a:p>
            <a:r>
              <a:rPr lang="en-US" dirty="0" smtClean="0"/>
              <a:t>Policy Changes in 1990s: Women v. Men</a:t>
            </a:r>
          </a:p>
          <a:p>
            <a:r>
              <a:rPr lang="en-US" dirty="0" smtClean="0"/>
              <a:t>Men: Barriers and Disincentives from Incarceration and Child Support </a:t>
            </a:r>
          </a:p>
          <a:p>
            <a:r>
              <a:rPr lang="en-US" dirty="0" smtClean="0"/>
              <a:t>Recent Trends for Less-Educated White Men (Employment, Marriage) Similar to Those of Blacks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188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 Implications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Supply-Side:</a:t>
            </a:r>
          </a:p>
          <a:p>
            <a:r>
              <a:rPr lang="en-US" dirty="0" smtClean="0"/>
              <a:t>Education and Training</a:t>
            </a:r>
          </a:p>
          <a:p>
            <a:r>
              <a:rPr lang="en-US" dirty="0" smtClean="0"/>
              <a:t>Improving Labor Force Attachment: Expanding Earned Income Tax Credit</a:t>
            </a:r>
          </a:p>
          <a:p>
            <a:r>
              <a:rPr lang="en-US" dirty="0" smtClean="0"/>
              <a:t>Reducing Barriers and Disincentives from Incarceration and Child Support</a:t>
            </a:r>
          </a:p>
          <a:p>
            <a:pPr marL="0" indent="0">
              <a:buNone/>
            </a:pPr>
            <a:r>
              <a:rPr lang="en-US" dirty="0" smtClean="0"/>
              <a:t>Demand-Side:</a:t>
            </a:r>
          </a:p>
          <a:p>
            <a:r>
              <a:rPr lang="en-US" dirty="0" smtClean="0"/>
              <a:t>Job Creation</a:t>
            </a:r>
          </a:p>
          <a:p>
            <a:r>
              <a:rPr lang="en-US" dirty="0" smtClean="0"/>
              <a:t>Improving Job Quality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692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 and Training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Programs Aimed at Youth:</a:t>
            </a:r>
          </a:p>
          <a:p>
            <a:r>
              <a:rPr lang="en-US" dirty="0" smtClean="0"/>
              <a:t>Youth Development/Mentoring </a:t>
            </a:r>
          </a:p>
          <a:p>
            <a:r>
              <a:rPr lang="en-US" dirty="0" smtClean="0"/>
              <a:t>In-School Youth: Reduce Dropping Out, Improve Achievement, Raise Postsecondary Attendance and Employment</a:t>
            </a:r>
          </a:p>
          <a:p>
            <a:r>
              <a:rPr lang="en-US" dirty="0" smtClean="0"/>
              <a:t>Out-of-School Youth: Dropout Recovery: Achieve Secondary Degree, Raise Postsecondary and/or Employment</a:t>
            </a:r>
          </a:p>
          <a:p>
            <a:r>
              <a:rPr lang="en-US" dirty="0" smtClean="0"/>
              <a:t>Youth Systems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261173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Positive Youth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At-Risk Adolescents: Youth Development, Mentoring (Big Brothers/Big Sisters, etc.) </a:t>
            </a:r>
          </a:p>
          <a:p>
            <a:r>
              <a:rPr lang="en-US" dirty="0" smtClean="0"/>
              <a:t>Modest Costs, Modest Impacts, Some Fadeout </a:t>
            </a:r>
          </a:p>
        </p:txBody>
      </p:sp>
    </p:spTree>
    <p:extLst>
      <p:ext uri="{BB962C8B-B14F-4D97-AF65-F5344CB8AC3E}">
        <p14:creationId xmlns:p14="http://schemas.microsoft.com/office/powerpoint/2010/main" val="31232430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Programs for In-School Youth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Reducing High School Dropout Rates: Individual Services, </a:t>
            </a:r>
            <a:r>
              <a:rPr lang="en-US" dirty="0" smtClean="0"/>
              <a:t>Whole School Reform (Talent Development, High Schools that Work, Small Schools of Choice)</a:t>
            </a:r>
          </a:p>
          <a:p>
            <a:r>
              <a:rPr lang="en-US" dirty="0"/>
              <a:t>High-Quality Career and Technical Education: Career Academies, Apprenticeships</a:t>
            </a:r>
          </a:p>
          <a:p>
            <a:r>
              <a:rPr lang="en-US" dirty="0"/>
              <a:t>Creating Multiple Pathways in High Schools, </a:t>
            </a:r>
            <a:r>
              <a:rPr lang="en-US" dirty="0" smtClean="0"/>
              <a:t>including those for those behind academically (OMPG in New York)</a:t>
            </a:r>
          </a:p>
          <a:p>
            <a:r>
              <a:rPr lang="en-US" dirty="0" smtClean="0"/>
              <a:t>Access to Postsecondary: Dual Enrollments, AVID, Federal TRIO Programs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7200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581</Words>
  <Application>Microsoft Office PowerPoint</Application>
  <PresentationFormat>On-screen Show (4:3)</PresentationFormat>
  <Paragraphs>71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Improving Education and Employment Among US Youth </vt:lpstr>
      <vt:lpstr>Outline</vt:lpstr>
      <vt:lpstr>Trends in Outcomes</vt:lpstr>
      <vt:lpstr>Trends</vt:lpstr>
      <vt:lpstr>Explaining Trends</vt:lpstr>
      <vt:lpstr>Policy Implications</vt:lpstr>
      <vt:lpstr>Education and Training </vt:lpstr>
      <vt:lpstr>Positive Youth Development</vt:lpstr>
      <vt:lpstr>Programs for In-School Youth</vt:lpstr>
      <vt:lpstr>Out-of-School Youth: Education, Training and Employment </vt:lpstr>
      <vt:lpstr>Systems for Youth</vt:lpstr>
      <vt:lpstr>A Few More Points</vt:lpstr>
      <vt:lpstr>Improving  Work Incentives: EITC</vt:lpstr>
      <vt:lpstr>Reducing Effects of Incarceration and Child Support </vt:lpstr>
      <vt:lpstr>Job Creation and Job Quality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Improving Education and Employment Among US Youth</dc:title>
  <dc:creator>hjh4</dc:creator>
  <cp:lastModifiedBy>hjh4</cp:lastModifiedBy>
  <cp:revision>7</cp:revision>
  <dcterms:created xsi:type="dcterms:W3CDTF">2013-05-15T18:56:22Z</dcterms:created>
  <dcterms:modified xsi:type="dcterms:W3CDTF">2013-05-23T14:11:05Z</dcterms:modified>
</cp:coreProperties>
</file>